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7F93B-1D52-4DDE-9CCE-1263C13846FE}" type="datetimeFigureOut">
              <a:rPr lang="en-US" smtClean="0"/>
              <a:pPr/>
              <a:t>3/6/2020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0F97A9E7-07A9-48F2-8EA4-F936E047A6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7F93B-1D52-4DDE-9CCE-1263C13846FE}" type="datetimeFigureOut">
              <a:rPr lang="en-US" smtClean="0"/>
              <a:pPr/>
              <a:t>3/6/2020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7A9E7-07A9-48F2-8EA4-F936E047A6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7F93B-1D52-4DDE-9CCE-1263C13846FE}" type="datetimeFigureOut">
              <a:rPr lang="en-US" smtClean="0"/>
              <a:pPr/>
              <a:t>3/6/2020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7A9E7-07A9-48F2-8EA4-F936E047A6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7F93B-1D52-4DDE-9CCE-1263C13846FE}" type="datetimeFigureOut">
              <a:rPr lang="en-US" smtClean="0"/>
              <a:pPr/>
              <a:t>3/6/2020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0F97A9E7-07A9-48F2-8EA4-F936E047A6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7F93B-1D52-4DDE-9CCE-1263C13846FE}" type="datetimeFigureOut">
              <a:rPr lang="en-US" smtClean="0"/>
              <a:pPr/>
              <a:t>3/6/2020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7A9E7-07A9-48F2-8EA4-F936E047A60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7F93B-1D52-4DDE-9CCE-1263C13846FE}" type="datetimeFigureOut">
              <a:rPr lang="en-US" smtClean="0"/>
              <a:pPr/>
              <a:t>3/6/2020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7A9E7-07A9-48F2-8EA4-F936E047A6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7F93B-1D52-4DDE-9CCE-1263C13846FE}" type="datetimeFigureOut">
              <a:rPr lang="en-US" smtClean="0"/>
              <a:pPr/>
              <a:t>3/6/2020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0F97A9E7-07A9-48F2-8EA4-F936E047A60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7F93B-1D52-4DDE-9CCE-1263C13846FE}" type="datetimeFigureOut">
              <a:rPr lang="en-US" smtClean="0"/>
              <a:pPr/>
              <a:t>3/6/2020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7A9E7-07A9-48F2-8EA4-F936E047A6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7F93B-1D52-4DDE-9CCE-1263C13846FE}" type="datetimeFigureOut">
              <a:rPr lang="en-US" smtClean="0"/>
              <a:pPr/>
              <a:t>3/6/2020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7A9E7-07A9-48F2-8EA4-F936E047A6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7F93B-1D52-4DDE-9CCE-1263C13846FE}" type="datetimeFigureOut">
              <a:rPr lang="en-US" smtClean="0"/>
              <a:pPr/>
              <a:t>3/6/2020</a:t>
            </a:fld>
            <a:endParaRPr 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7A9E7-07A9-48F2-8EA4-F936E047A6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7F93B-1D52-4DDE-9CCE-1263C13846FE}" type="datetimeFigureOut">
              <a:rPr lang="en-US" smtClean="0"/>
              <a:pPr/>
              <a:t>3/6/2020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7A9E7-07A9-48F2-8EA4-F936E047A60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7C7F93B-1D52-4DDE-9CCE-1263C13846FE}" type="datetimeFigureOut">
              <a:rPr lang="en-US" smtClean="0"/>
              <a:pPr/>
              <a:t>3/6/2020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0F97A9E7-07A9-48F2-8EA4-F936E047A60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133600"/>
            <a:ext cx="8458200" cy="1222375"/>
          </a:xfrm>
        </p:spPr>
        <p:txBody>
          <a:bodyPr>
            <a:normAutofit/>
          </a:bodyPr>
          <a:lstStyle/>
          <a:p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POGONSKI AGREGATI</a:t>
            </a:r>
            <a:endParaRPr lang="en-US" sz="5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0"/>
            <a:ext cx="8686800" cy="838200"/>
          </a:xfrm>
        </p:spPr>
        <p:txBody>
          <a:bodyPr>
            <a:normAutofit/>
          </a:bodyPr>
          <a:lstStyle/>
          <a:p>
            <a:r>
              <a:rPr lang="en-US" sz="2400" cap="none" dirty="0" err="1" smtClean="0">
                <a:latin typeface="Times New Roman" pitchFamily="18" charset="0"/>
                <a:cs typeface="Times New Roman" pitchFamily="18" charset="0"/>
              </a:rPr>
              <a:t>Osnovni</a:t>
            </a:r>
            <a:r>
              <a:rPr lang="en-US" sz="2400" cap="non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cap="none" dirty="0" err="1" smtClean="0">
                <a:latin typeface="Times New Roman" pitchFamily="18" charset="0"/>
                <a:cs typeface="Times New Roman" pitchFamily="18" charset="0"/>
              </a:rPr>
              <a:t>nedostaci</a:t>
            </a:r>
            <a:r>
              <a:rPr lang="en-US" sz="2400" cap="non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cap="none" dirty="0" err="1" smtClean="0">
                <a:latin typeface="Times New Roman" pitchFamily="18" charset="0"/>
                <a:cs typeface="Times New Roman" pitchFamily="18" charset="0"/>
              </a:rPr>
              <a:t>ovih</a:t>
            </a:r>
            <a:r>
              <a:rPr lang="en-US" sz="2400" cap="non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cap="none" dirty="0" err="1" smtClean="0">
                <a:latin typeface="Times New Roman" pitchFamily="18" charset="0"/>
                <a:cs typeface="Times New Roman" pitchFamily="18" charset="0"/>
              </a:rPr>
              <a:t>motora</a:t>
            </a:r>
            <a:r>
              <a:rPr lang="en-US" sz="2400" cap="none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n-US" sz="2400" cap="none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667000"/>
            <a:ext cx="8686800" cy="4525963"/>
          </a:xfrm>
        </p:spPr>
        <p:txBody>
          <a:bodyPr>
            <a:norm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Problem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manjeg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veka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motora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Vece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termicko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opterecenje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Losija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ekonomicnost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Nepovoljna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izduvna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emisija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VRSTE I PODELE MOTORA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Podela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motora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prema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procesu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odvijanja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sagorevanja</a:t>
            </a: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Prema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nacinu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obrazovanja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smese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odvijanju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sagorevanja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klipni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motori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se dele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:</a:t>
            </a:r>
          </a:p>
          <a:p>
            <a:pPr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OTO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motori</a:t>
            </a: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Dizel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motori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OTO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motori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Oto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motori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motori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sus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kod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kojih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paljenje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smese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obavlja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stranom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energijom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odnosno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pomocu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varnice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Osnovne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karakteristike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ovih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motora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None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Rad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homogenom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smesom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Najcesce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spoljnje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obrazovanje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smese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Paljenje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smese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stranom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energijom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Dizel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motori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Dizel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motori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klipni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motori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kod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kojih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paljenje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goriva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vrsi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racun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energije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sabijenog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vazduha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Osnovne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osobine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ovih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motora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sledece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Rad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heterogenom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smesom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Unutrasnje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obrazovanje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gorive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smese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Paljenje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smese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goriva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vazduha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vrsi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sopstvenom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energijom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sabijenog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vazduha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04800"/>
            <a:ext cx="8686800" cy="838200"/>
          </a:xfrm>
        </p:spPr>
        <p:txBody>
          <a:bodyPr>
            <a:normAutofit/>
          </a:bodyPr>
          <a:lstStyle/>
          <a:p>
            <a:pPr algn="ctr"/>
            <a:r>
              <a:rPr lang="en-US" sz="2400" b="1" cap="none" dirty="0" err="1" smtClean="0">
                <a:latin typeface="Times New Roman" pitchFamily="18" charset="0"/>
                <a:cs typeface="Times New Roman" pitchFamily="18" charset="0"/>
              </a:rPr>
              <a:t>Podela</a:t>
            </a:r>
            <a:r>
              <a:rPr lang="en-US" sz="2400" b="1" cap="non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cap="none" dirty="0" err="1" smtClean="0">
                <a:latin typeface="Times New Roman" pitchFamily="18" charset="0"/>
                <a:cs typeface="Times New Roman" pitchFamily="18" charset="0"/>
              </a:rPr>
              <a:t>motora</a:t>
            </a:r>
            <a:r>
              <a:rPr lang="en-US" sz="2400" b="1" cap="non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cap="none" dirty="0" err="1" smtClean="0">
                <a:latin typeface="Times New Roman" pitchFamily="18" charset="0"/>
                <a:cs typeface="Times New Roman" pitchFamily="18" charset="0"/>
              </a:rPr>
              <a:t>prema</a:t>
            </a:r>
            <a:r>
              <a:rPr lang="en-US" sz="2400" b="1" cap="non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cap="none" dirty="0" err="1" smtClean="0">
                <a:latin typeface="Times New Roman" pitchFamily="18" charset="0"/>
                <a:cs typeface="Times New Roman" pitchFamily="18" charset="0"/>
              </a:rPr>
              <a:t>nacinu</a:t>
            </a:r>
            <a:r>
              <a:rPr lang="en-US" sz="2400" b="1" cap="non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cap="none" dirty="0" err="1" smtClean="0">
                <a:latin typeface="Times New Roman" pitchFamily="18" charset="0"/>
                <a:cs typeface="Times New Roman" pitchFamily="18" charset="0"/>
              </a:rPr>
              <a:t>izmene</a:t>
            </a:r>
            <a:r>
              <a:rPr lang="en-US" sz="2400" b="1" cap="non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cap="none" dirty="0" err="1" smtClean="0">
                <a:latin typeface="Times New Roman" pitchFamily="18" charset="0"/>
                <a:cs typeface="Times New Roman" pitchFamily="18" charset="0"/>
              </a:rPr>
              <a:t>radne</a:t>
            </a:r>
            <a:r>
              <a:rPr lang="en-US" sz="2400" b="1" cap="non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cap="none" dirty="0" err="1" smtClean="0">
                <a:latin typeface="Times New Roman" pitchFamily="18" charset="0"/>
                <a:cs typeface="Times New Roman" pitchFamily="18" charset="0"/>
              </a:rPr>
              <a:t>materije</a:t>
            </a:r>
            <a:endParaRPr lang="en-US" sz="2400" b="1" cap="none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Prema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izvodjenju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procesa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punjenja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praznjenja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cilindra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klipni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motori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se dele u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dve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grupe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None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Cetvorotaktni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motori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Dvotaktni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motori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686800" cy="838200"/>
          </a:xfrm>
        </p:spPr>
        <p:txBody>
          <a:bodyPr>
            <a:normAutofit/>
          </a:bodyPr>
          <a:lstStyle/>
          <a:p>
            <a:pPr algn="ctr"/>
            <a:r>
              <a:rPr lang="en-US" sz="2400" b="1" cap="none" dirty="0" err="1" smtClean="0">
                <a:latin typeface="Times New Roman" pitchFamily="18" charset="0"/>
                <a:cs typeface="Times New Roman" pitchFamily="18" charset="0"/>
              </a:rPr>
              <a:t>Podela</a:t>
            </a:r>
            <a:r>
              <a:rPr lang="en-US" sz="2400" b="1" cap="non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cap="none" dirty="0" err="1" smtClean="0">
                <a:latin typeface="Times New Roman" pitchFamily="18" charset="0"/>
                <a:cs typeface="Times New Roman" pitchFamily="18" charset="0"/>
              </a:rPr>
              <a:t>motora</a:t>
            </a:r>
            <a:r>
              <a:rPr lang="en-US" sz="2400" b="1" cap="non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cap="none" dirty="0" err="1" smtClean="0">
                <a:latin typeface="Times New Roman" pitchFamily="18" charset="0"/>
                <a:cs typeface="Times New Roman" pitchFamily="18" charset="0"/>
              </a:rPr>
              <a:t>po</a:t>
            </a:r>
            <a:r>
              <a:rPr lang="en-US" sz="2400" b="1" cap="non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cap="none" dirty="0" err="1" smtClean="0">
                <a:latin typeface="Times New Roman" pitchFamily="18" charset="0"/>
                <a:cs typeface="Times New Roman" pitchFamily="18" charset="0"/>
              </a:rPr>
              <a:t>konstrukcijskom</a:t>
            </a:r>
            <a:r>
              <a:rPr lang="en-US" sz="2400" b="1" cap="non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cap="none" dirty="0" err="1" smtClean="0">
                <a:latin typeface="Times New Roman" pitchFamily="18" charset="0"/>
                <a:cs typeface="Times New Roman" pitchFamily="18" charset="0"/>
              </a:rPr>
              <a:t>izvodjenju</a:t>
            </a:r>
            <a:endParaRPr lang="en-US" sz="2400" b="1" cap="none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554162"/>
            <a:ext cx="8839200" cy="4525963"/>
          </a:xfrm>
        </p:spPr>
        <p:txBody>
          <a:bodyPr>
            <a:normAutofit lnSpcReduction="10000"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Po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broju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cilindra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mogu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biti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jednoclindricni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visecilindricni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dvo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-,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-,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cetvoro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-,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peto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-,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sesto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-,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osmo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-,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dvanaesto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-,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itd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.)</a:t>
            </a: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Prema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polozaju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cilindra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motori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mogu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biti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vertikalni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horizontalni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pod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uglom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zavisno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polozaja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ose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cilindra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Prema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rasporedu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cilindara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Linijski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L-motor, V-motor,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bokser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B-motor, W-motor, H-motor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dr.</a:t>
            </a: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Prema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broju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radnih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klipova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cilindru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motori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jednim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dva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klipa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Prema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brzohodnosti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motora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sporohodni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motori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brojem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obrtaja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n&lt;250),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srednje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brzohodni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motori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(250-1000),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brzohodni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(1000-3000), super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brzohodni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(n&gt;3000)</a:t>
            </a: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Prema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nameni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stacionarni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motori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vozilski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brodski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avionski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itd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Prema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vrsti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hladjenja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motori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vazdusnim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vodenim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hladjenjem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Prema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vrsti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koriscenog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goriva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gasni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motori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motori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tecnim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gorivom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visegorivi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motori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8686800" cy="838200"/>
          </a:xfrm>
        </p:spPr>
        <p:txBody>
          <a:bodyPr>
            <a:normAutofit/>
          </a:bodyPr>
          <a:lstStyle/>
          <a:p>
            <a:pPr algn="ctr"/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Goriva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motore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sus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Osnovni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zahtevi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motora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pogledu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potrebnog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kvaliteta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goriva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None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Visoka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energetska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svojstva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Lako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obrazovanje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smese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pri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svim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radnim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uslovima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Velika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brzina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sagorevanja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Dobra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otpornost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ka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detonaciji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Sagorevanje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bez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taloga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pepela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ostataka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Gorivo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mora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biti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hemijski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stabilno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Mora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biti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pogodno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unistenje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manipulaciju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Niska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cena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goriva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686800" cy="838200"/>
          </a:xfrm>
        </p:spPr>
        <p:txBody>
          <a:bodyPr>
            <a:normAutofit/>
          </a:bodyPr>
          <a:lstStyle/>
          <a:p>
            <a:pPr algn="ctr"/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Ugljovodonicna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goriva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Sve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prethodne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navedene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zahteve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ispunjavaju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ugljovodonisna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goriva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a to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gasna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tecna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goriva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bazi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derivata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nafte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Osnovne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prdnosti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gasnih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goriva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Dobro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lako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obrazovanje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smese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Pravilno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sagorevanje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motoru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pri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niskim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temperaturama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Sagorevanje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bez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ostataka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taloga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Imaju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dobru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otpornost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ka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detonaciji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Povoljan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sastav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produkta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sagorevanja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686800" cy="838200"/>
          </a:xfrm>
        </p:spPr>
        <p:txBody>
          <a:bodyPr>
            <a:normAutofit/>
          </a:bodyPr>
          <a:lstStyle/>
          <a:p>
            <a:pPr algn="ctr"/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Tecna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goriva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Danas se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koriste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sledece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vrste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naftnih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tecnih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goriva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None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Benzin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Kerozin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Lako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dizel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gorivo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Tesko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dizel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gorivo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Definicija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vrste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motora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8600" y="1524000"/>
            <a:ext cx="86868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Motor je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pogonska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masina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neki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vid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energije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pretvara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mehanicki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rad.</a:t>
            </a:r>
          </a:p>
          <a:p>
            <a:pPr algn="just"/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Zavisno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toga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vid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energije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pretvara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mehanicki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rad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razlikujemo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1" algn="just">
              <a:buFont typeface="Arial" pitchFamily="34" charset="0"/>
              <a:buChar char="•"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Elektromotori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1" algn="just">
              <a:buFont typeface="Arial" pitchFamily="34" charset="0"/>
              <a:buChar char="•"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Toplotni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motori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1" algn="just">
              <a:buFont typeface="Arial" pitchFamily="34" charset="0"/>
              <a:buChar char="•"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Hidraulicni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motori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1" algn="just">
              <a:buFont typeface="Arial" pitchFamily="34" charset="0"/>
              <a:buChar char="•"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Pneumatski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motori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itd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1" algn="just">
              <a:buFont typeface="Arial" pitchFamily="34" charset="0"/>
              <a:buChar char="•"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686800" cy="838200"/>
          </a:xfrm>
        </p:spPr>
        <p:txBody>
          <a:bodyPr>
            <a:normAutofit/>
          </a:bodyPr>
          <a:lstStyle/>
          <a:p>
            <a:pPr algn="ctr"/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Alternativna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goriva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Kao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najperspektivnija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alternativna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goriva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se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smatraju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goriva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bazi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alkohola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vodonika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None/>
            </a:pP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Alkoholna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goriva</a:t>
            </a: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Lako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obrazuju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smesu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s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vazduhom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Imaju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dobru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toplotnu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moc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brzinu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sagorevanja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Dobru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otpornost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detonaciju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Pogodna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distribuciju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manipulaciju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itd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Osnovna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alkoholna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goriva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metanol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etanol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686800" cy="838200"/>
          </a:xfrm>
        </p:spPr>
        <p:txBody>
          <a:bodyPr>
            <a:normAutofit/>
          </a:bodyPr>
          <a:lstStyle/>
          <a:p>
            <a:pPr algn="ctr"/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vodonik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Vodonik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skoro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idealan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gorivo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jer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None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Perfektno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obrazuje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smesu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Ima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veliku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brzinu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sagorevanja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Emituje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neskodljive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produkte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sagorevanja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Najveci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probelom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njegove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primene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otezana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distribucija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manipulacija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skladistenje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vozilu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Osnovne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karakteristike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motorskih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goriva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Donja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toplotna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moc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goriva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Stehiometrijska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kolicina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vazduha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Granice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upaljivosti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smese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Otpornost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goriva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detonaciju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Sklonost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goriva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ka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upaljenju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Temperatura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samopaljenja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Temperatura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paljenja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Temeperatura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kristalizacije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Sadrzaj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sumpora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Kriva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isparenja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Procenat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koksa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pepela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olova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aromata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dr.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267200" y="609600"/>
            <a:ext cx="914400" cy="9144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M</a:t>
            </a:r>
            <a:r>
              <a:rPr lang="en-US" dirty="0" err="1" smtClean="0">
                <a:solidFill>
                  <a:schemeClr val="tx1"/>
                </a:solidFill>
              </a:rPr>
              <a:t>otori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066800" y="1981200"/>
            <a:ext cx="1600200" cy="9144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E</a:t>
            </a:r>
            <a:r>
              <a:rPr lang="en-US" dirty="0" err="1" smtClean="0">
                <a:solidFill>
                  <a:schemeClr val="tx1"/>
                </a:solidFill>
              </a:rPr>
              <a:t>lektromotori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200400" y="1981200"/>
            <a:ext cx="1143000" cy="9144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Toplotni</a:t>
            </a:r>
            <a:r>
              <a:rPr lang="en-US" dirty="0" smtClean="0"/>
              <a:t> </a:t>
            </a:r>
            <a:r>
              <a:rPr lang="en-US" dirty="0" err="1" smtClean="0">
                <a:solidFill>
                  <a:schemeClr val="tx1"/>
                </a:solidFill>
              </a:rPr>
              <a:t>motori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953000" y="1981200"/>
            <a:ext cx="1371600" cy="9144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Hidraulicni</a:t>
            </a:r>
            <a:r>
              <a:rPr lang="en-US" dirty="0" smtClean="0"/>
              <a:t> </a:t>
            </a:r>
            <a:r>
              <a:rPr lang="en-US" dirty="0" err="1" smtClean="0">
                <a:solidFill>
                  <a:schemeClr val="tx1"/>
                </a:solidFill>
              </a:rPr>
              <a:t>motori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858000" y="1981200"/>
            <a:ext cx="1371600" cy="9144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Pneumatski</a:t>
            </a:r>
            <a:r>
              <a:rPr lang="en-US" dirty="0" smtClean="0"/>
              <a:t> </a:t>
            </a:r>
            <a:r>
              <a:rPr lang="en-US" dirty="0" err="1" smtClean="0">
                <a:solidFill>
                  <a:schemeClr val="tx1"/>
                </a:solidFill>
              </a:rPr>
              <a:t>motori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>
            <a:off x="1828800" y="1828800"/>
            <a:ext cx="5715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>
            <a:endCxn id="7" idx="0"/>
          </p:cNvCxnSpPr>
          <p:nvPr/>
        </p:nvCxnSpPr>
        <p:spPr>
          <a:xfrm rot="5400000">
            <a:off x="5562600" y="1905000"/>
            <a:ext cx="1524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>
            <a:endCxn id="8" idx="0"/>
          </p:cNvCxnSpPr>
          <p:nvPr/>
        </p:nvCxnSpPr>
        <p:spPr>
          <a:xfrm rot="5400000">
            <a:off x="7467600" y="1905000"/>
            <a:ext cx="1524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>
            <a:endCxn id="4" idx="2"/>
          </p:cNvCxnSpPr>
          <p:nvPr/>
        </p:nvCxnSpPr>
        <p:spPr>
          <a:xfrm rot="5400000" flipH="1" flipV="1">
            <a:off x="4572000" y="1676400"/>
            <a:ext cx="3048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 rot="5400000">
            <a:off x="3581400" y="1905000"/>
            <a:ext cx="1524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Rectangle 58"/>
          <p:cNvSpPr/>
          <p:nvPr/>
        </p:nvSpPr>
        <p:spPr>
          <a:xfrm>
            <a:off x="5334000" y="3352800"/>
            <a:ext cx="914400" cy="9144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Motori</a:t>
            </a:r>
            <a:r>
              <a:rPr lang="en-US" dirty="0" smtClean="0"/>
              <a:t> SUS</a:t>
            </a:r>
            <a:endParaRPr lang="en-US" dirty="0"/>
          </a:p>
        </p:txBody>
      </p:sp>
      <p:sp>
        <p:nvSpPr>
          <p:cNvPr id="60" name="Rectangle 59"/>
          <p:cNvSpPr/>
          <p:nvPr/>
        </p:nvSpPr>
        <p:spPr>
          <a:xfrm>
            <a:off x="1676400" y="3352800"/>
            <a:ext cx="914400" cy="9144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Motori</a:t>
            </a:r>
            <a:endParaRPr lang="en-US" dirty="0" smtClean="0"/>
          </a:p>
          <a:p>
            <a:pPr algn="ctr"/>
            <a:r>
              <a:rPr lang="en-US" dirty="0" smtClean="0"/>
              <a:t>SSS</a:t>
            </a:r>
            <a:endParaRPr lang="en-US" dirty="0"/>
          </a:p>
        </p:txBody>
      </p:sp>
      <p:cxnSp>
        <p:nvCxnSpPr>
          <p:cNvPr id="68" name="Elbow Connector 67"/>
          <p:cNvCxnSpPr>
            <a:stCxn id="6" idx="2"/>
            <a:endCxn id="59" idx="1"/>
          </p:cNvCxnSpPr>
          <p:nvPr/>
        </p:nvCxnSpPr>
        <p:spPr>
          <a:xfrm rot="16200000" flipH="1">
            <a:off x="4095750" y="2571750"/>
            <a:ext cx="914400" cy="1562100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/>
          <p:cNvCxnSpPr>
            <a:endCxn id="60" idx="3"/>
          </p:cNvCxnSpPr>
          <p:nvPr/>
        </p:nvCxnSpPr>
        <p:spPr>
          <a:xfrm rot="10800000">
            <a:off x="2590800" y="3810000"/>
            <a:ext cx="12192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Rectangle 77"/>
          <p:cNvSpPr/>
          <p:nvPr/>
        </p:nvSpPr>
        <p:spPr>
          <a:xfrm>
            <a:off x="2667000" y="4648200"/>
            <a:ext cx="914400" cy="9144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Parna</a:t>
            </a:r>
            <a:r>
              <a:rPr lang="en-US" dirty="0" smtClean="0"/>
              <a:t> </a:t>
            </a:r>
            <a:r>
              <a:rPr lang="en-US" dirty="0" err="1" smtClean="0"/>
              <a:t>turbina</a:t>
            </a:r>
            <a:endParaRPr lang="en-US" dirty="0"/>
          </a:p>
        </p:txBody>
      </p:sp>
      <p:sp>
        <p:nvSpPr>
          <p:cNvPr id="79" name="Rectangle 78"/>
          <p:cNvSpPr/>
          <p:nvPr/>
        </p:nvSpPr>
        <p:spPr>
          <a:xfrm>
            <a:off x="381000" y="4648200"/>
            <a:ext cx="914400" cy="9144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Parna</a:t>
            </a:r>
            <a:r>
              <a:rPr lang="en-US" dirty="0" smtClean="0"/>
              <a:t> </a:t>
            </a:r>
            <a:r>
              <a:rPr lang="en-US" dirty="0" err="1" smtClean="0"/>
              <a:t>masina</a:t>
            </a:r>
            <a:endParaRPr lang="en-US" dirty="0"/>
          </a:p>
        </p:txBody>
      </p:sp>
      <p:cxnSp>
        <p:nvCxnSpPr>
          <p:cNvPr id="81" name="Elbow Connector 80"/>
          <p:cNvCxnSpPr>
            <a:stCxn id="60" idx="2"/>
            <a:endCxn id="79" idx="3"/>
          </p:cNvCxnSpPr>
          <p:nvPr/>
        </p:nvCxnSpPr>
        <p:spPr>
          <a:xfrm rot="5400000">
            <a:off x="1295400" y="4267200"/>
            <a:ext cx="838200" cy="838200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Arrow Connector 83"/>
          <p:cNvCxnSpPr>
            <a:endCxn id="78" idx="1"/>
          </p:cNvCxnSpPr>
          <p:nvPr/>
        </p:nvCxnSpPr>
        <p:spPr>
          <a:xfrm>
            <a:off x="2133600" y="5105400"/>
            <a:ext cx="5334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Rectangle 84"/>
          <p:cNvSpPr/>
          <p:nvPr/>
        </p:nvSpPr>
        <p:spPr>
          <a:xfrm>
            <a:off x="6477000" y="4648200"/>
            <a:ext cx="1371600" cy="9144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Motori</a:t>
            </a:r>
            <a:r>
              <a:rPr lang="en-US" dirty="0" smtClean="0"/>
              <a:t> </a:t>
            </a:r>
            <a:r>
              <a:rPr lang="en-US" dirty="0" err="1" smtClean="0"/>
              <a:t>promenljive</a:t>
            </a:r>
            <a:r>
              <a:rPr lang="en-US" dirty="0" smtClean="0"/>
              <a:t> </a:t>
            </a:r>
            <a:r>
              <a:rPr lang="en-US" dirty="0" err="1" smtClean="0"/>
              <a:t>zapremine</a:t>
            </a:r>
            <a:endParaRPr lang="en-US" dirty="0"/>
          </a:p>
        </p:txBody>
      </p:sp>
      <p:sp>
        <p:nvSpPr>
          <p:cNvPr id="86" name="Rectangle 85"/>
          <p:cNvSpPr/>
          <p:nvPr/>
        </p:nvSpPr>
        <p:spPr>
          <a:xfrm>
            <a:off x="4267200" y="4648200"/>
            <a:ext cx="914400" cy="9144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Strujni</a:t>
            </a:r>
            <a:r>
              <a:rPr lang="en-US" dirty="0" smtClean="0"/>
              <a:t> </a:t>
            </a:r>
            <a:r>
              <a:rPr lang="en-US" dirty="0" err="1" smtClean="0"/>
              <a:t>motori</a:t>
            </a:r>
            <a:endParaRPr lang="en-US" dirty="0"/>
          </a:p>
        </p:txBody>
      </p:sp>
      <p:cxnSp>
        <p:nvCxnSpPr>
          <p:cNvPr id="88" name="Elbow Connector 87"/>
          <p:cNvCxnSpPr>
            <a:stCxn id="59" idx="2"/>
            <a:endCxn id="86" idx="3"/>
          </p:cNvCxnSpPr>
          <p:nvPr/>
        </p:nvCxnSpPr>
        <p:spPr>
          <a:xfrm rot="5400000">
            <a:off x="5067300" y="4381500"/>
            <a:ext cx="838200" cy="609600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Arrow Connector 90"/>
          <p:cNvCxnSpPr>
            <a:endCxn id="85" idx="1"/>
          </p:cNvCxnSpPr>
          <p:nvPr/>
        </p:nvCxnSpPr>
        <p:spPr>
          <a:xfrm>
            <a:off x="5791200" y="5105400"/>
            <a:ext cx="6858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Rectangle 91"/>
          <p:cNvSpPr/>
          <p:nvPr/>
        </p:nvSpPr>
        <p:spPr>
          <a:xfrm>
            <a:off x="4267200" y="5715000"/>
            <a:ext cx="914400" cy="9144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Gasna</a:t>
            </a:r>
            <a:r>
              <a:rPr lang="en-US" dirty="0" smtClean="0"/>
              <a:t> </a:t>
            </a:r>
            <a:r>
              <a:rPr lang="en-US" dirty="0" err="1" smtClean="0"/>
              <a:t>turbina</a:t>
            </a:r>
            <a:endParaRPr lang="en-US" dirty="0"/>
          </a:p>
        </p:txBody>
      </p:sp>
      <p:sp>
        <p:nvSpPr>
          <p:cNvPr id="93" name="Rectangle 92"/>
          <p:cNvSpPr/>
          <p:nvPr/>
        </p:nvSpPr>
        <p:spPr>
          <a:xfrm>
            <a:off x="5715000" y="5715000"/>
            <a:ext cx="1219200" cy="9144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Rotacioni</a:t>
            </a:r>
            <a:r>
              <a:rPr lang="en-US" dirty="0" smtClean="0"/>
              <a:t> </a:t>
            </a:r>
            <a:r>
              <a:rPr lang="en-US" dirty="0" err="1" smtClean="0"/>
              <a:t>motori</a:t>
            </a:r>
            <a:endParaRPr lang="en-US" dirty="0"/>
          </a:p>
        </p:txBody>
      </p:sp>
      <p:sp>
        <p:nvSpPr>
          <p:cNvPr id="94" name="Rectangle 93"/>
          <p:cNvSpPr/>
          <p:nvPr/>
        </p:nvSpPr>
        <p:spPr>
          <a:xfrm>
            <a:off x="7848600" y="5791200"/>
            <a:ext cx="914400" cy="9144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Klipni</a:t>
            </a:r>
            <a:r>
              <a:rPr lang="en-US" dirty="0" smtClean="0"/>
              <a:t> </a:t>
            </a:r>
            <a:r>
              <a:rPr lang="en-US" dirty="0" err="1" smtClean="0"/>
              <a:t>motori</a:t>
            </a:r>
            <a:endParaRPr lang="en-US" dirty="0"/>
          </a:p>
        </p:txBody>
      </p:sp>
      <p:cxnSp>
        <p:nvCxnSpPr>
          <p:cNvPr id="96" name="Straight Arrow Connector 95"/>
          <p:cNvCxnSpPr>
            <a:stCxn id="86" idx="2"/>
            <a:endCxn id="92" idx="0"/>
          </p:cNvCxnSpPr>
          <p:nvPr/>
        </p:nvCxnSpPr>
        <p:spPr>
          <a:xfrm rot="5400000">
            <a:off x="4648200" y="5638800"/>
            <a:ext cx="1524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Elbow Connector 98"/>
          <p:cNvCxnSpPr>
            <a:stCxn id="85" idx="2"/>
            <a:endCxn id="93" idx="0"/>
          </p:cNvCxnSpPr>
          <p:nvPr/>
        </p:nvCxnSpPr>
        <p:spPr>
          <a:xfrm rot="5400000">
            <a:off x="6667500" y="5219700"/>
            <a:ext cx="152400" cy="838200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Elbow Connector 100"/>
          <p:cNvCxnSpPr>
            <a:stCxn id="85" idx="2"/>
            <a:endCxn id="94" idx="0"/>
          </p:cNvCxnSpPr>
          <p:nvPr/>
        </p:nvCxnSpPr>
        <p:spPr>
          <a:xfrm rot="16200000" flipH="1">
            <a:off x="7620000" y="5105400"/>
            <a:ext cx="228600" cy="1143000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103"/>
          <p:cNvCxnSpPr>
            <a:endCxn id="5" idx="0"/>
          </p:cNvCxnSpPr>
          <p:nvPr/>
        </p:nvCxnSpPr>
        <p:spPr>
          <a:xfrm rot="16200000" flipH="1">
            <a:off x="1771650" y="1885950"/>
            <a:ext cx="152400" cy="381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295400"/>
            <a:ext cx="8686800" cy="838200"/>
          </a:xfrm>
        </p:spPr>
        <p:txBody>
          <a:bodyPr>
            <a:normAutofit/>
          </a:bodyPr>
          <a:lstStyle/>
          <a:p>
            <a:r>
              <a:rPr lang="en-US" sz="2400" cap="none" dirty="0" err="1" smtClean="0">
                <a:latin typeface="Times New Roman" pitchFamily="18" charset="0"/>
                <a:cs typeface="Times New Roman" pitchFamily="18" charset="0"/>
              </a:rPr>
              <a:t>Osnovne</a:t>
            </a:r>
            <a:r>
              <a:rPr lang="en-US" sz="2400" cap="non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cap="none" dirty="0" err="1" smtClean="0">
                <a:latin typeface="Times New Roman" pitchFamily="18" charset="0"/>
                <a:cs typeface="Times New Roman" pitchFamily="18" charset="0"/>
              </a:rPr>
              <a:t>prednosti</a:t>
            </a:r>
            <a:r>
              <a:rPr lang="en-US" sz="2400" cap="non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cap="none" dirty="0" err="1" smtClean="0">
                <a:latin typeface="Times New Roman" pitchFamily="18" charset="0"/>
                <a:cs typeface="Times New Roman" pitchFamily="18" charset="0"/>
              </a:rPr>
              <a:t>strujnih</a:t>
            </a:r>
            <a:r>
              <a:rPr lang="en-US" sz="2400" cap="non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cap="none" dirty="0" err="1" smtClean="0">
                <a:latin typeface="Times New Roman" pitchFamily="18" charset="0"/>
                <a:cs typeface="Times New Roman" pitchFamily="18" charset="0"/>
              </a:rPr>
              <a:t>motora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2332037"/>
            <a:ext cx="8686800" cy="4525963"/>
          </a:xfrm>
        </p:spPr>
        <p:txBody>
          <a:bodyPr>
            <a:normAutofit/>
          </a:bodyPr>
          <a:lstStyle/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Jednostavnost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Mali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broj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delova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Mala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masa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gabariti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Visoka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specificna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snaga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Osnovni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nedostak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strujnih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motora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je:</a:t>
            </a:r>
          </a:p>
          <a:p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edovoljno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visok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stepen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korisnosti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52600" y="457200"/>
            <a:ext cx="5867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Strujni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motori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0"/>
            <a:ext cx="8382000" cy="1143000"/>
          </a:xfrm>
        </p:spPr>
        <p:txBody>
          <a:bodyPr>
            <a:normAutofit/>
          </a:bodyPr>
          <a:lstStyle/>
          <a:p>
            <a:r>
              <a:rPr lang="en-US" sz="2400" cap="none" dirty="0" err="1" smtClean="0">
                <a:latin typeface="Times New Roman" pitchFamily="18" charset="0"/>
                <a:cs typeface="Times New Roman" pitchFamily="18" charset="0"/>
              </a:rPr>
              <a:t>Osnovne</a:t>
            </a:r>
            <a:r>
              <a:rPr lang="en-US" sz="2400" cap="non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cap="none" dirty="0" err="1" smtClean="0">
                <a:latin typeface="Times New Roman" pitchFamily="18" charset="0"/>
                <a:cs typeface="Times New Roman" pitchFamily="18" charset="0"/>
              </a:rPr>
              <a:t>prednosti</a:t>
            </a:r>
            <a:r>
              <a:rPr lang="en-US" sz="2400" cap="non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cap="none" dirty="0" err="1" smtClean="0">
                <a:latin typeface="Times New Roman" pitchFamily="18" charset="0"/>
                <a:cs typeface="Times New Roman" pitchFamily="18" charset="0"/>
              </a:rPr>
              <a:t>motora</a:t>
            </a:r>
            <a:r>
              <a:rPr lang="en-US" sz="2400" cap="non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cap="none" dirty="0" err="1" smtClean="0">
                <a:latin typeface="Times New Roman" pitchFamily="18" charset="0"/>
                <a:cs typeface="Times New Roman" pitchFamily="18" charset="0"/>
              </a:rPr>
              <a:t>promenljive</a:t>
            </a:r>
            <a:r>
              <a:rPr lang="en-US" sz="2400" cap="non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cap="none" dirty="0" err="1" smtClean="0">
                <a:latin typeface="Times New Roman" pitchFamily="18" charset="0"/>
                <a:cs typeface="Times New Roman" pitchFamily="18" charset="0"/>
              </a:rPr>
              <a:t>zapremine</a:t>
            </a:r>
            <a:r>
              <a:rPr lang="en-US" sz="2400" cap="none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cap="none" dirty="0" err="1" smtClean="0">
                <a:latin typeface="Times New Roman" pitchFamily="18" charset="0"/>
                <a:cs typeface="Times New Roman" pitchFamily="18" charset="0"/>
              </a:rPr>
              <a:t>klipni</a:t>
            </a:r>
            <a:r>
              <a:rPr lang="en-US" sz="2400" cap="non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cap="none" dirty="0" err="1" smtClean="0">
                <a:latin typeface="Times New Roman" pitchFamily="18" charset="0"/>
                <a:cs typeface="Times New Roman" pitchFamily="18" charset="0"/>
              </a:rPr>
              <a:t>motori</a:t>
            </a:r>
            <a:r>
              <a:rPr lang="en-US" sz="2400" cap="none" dirty="0" smtClean="0">
                <a:latin typeface="Times New Roman" pitchFamily="18" charset="0"/>
                <a:cs typeface="Times New Roman" pitchFamily="18" charset="0"/>
              </a:rPr>
              <a:t>):</a:t>
            </a:r>
            <a:endParaRPr lang="en-US" sz="2400" cap="none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590800"/>
            <a:ext cx="8686800" cy="4525963"/>
          </a:xfrm>
        </p:spPr>
        <p:txBody>
          <a:bodyPr>
            <a:normAutofit/>
          </a:bodyPr>
          <a:lstStyle/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Relativno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dobra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ekonomicnost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goriva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Relativno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dobra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specificna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snaga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Dobra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kompaktnost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pogonskog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agregata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Koriste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gorivo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visoke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energetske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sabijenosti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sto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omogucuje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dobar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radijus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kretanja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dati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kapacitet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rezervoara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Brza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spremnost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rad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Trose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gorivo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samo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dok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rade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66800" y="304800"/>
            <a:ext cx="7315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Motori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promenljive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zapremine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klipni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motori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71600"/>
            <a:ext cx="8686800" cy="838200"/>
          </a:xfrm>
        </p:spPr>
        <p:txBody>
          <a:bodyPr>
            <a:normAutofit/>
          </a:bodyPr>
          <a:lstStyle/>
          <a:p>
            <a:r>
              <a:rPr lang="en-US" sz="2400" cap="none" dirty="0" err="1" smtClean="0">
                <a:latin typeface="Times New Roman" pitchFamily="18" charset="0"/>
                <a:cs typeface="Times New Roman" pitchFamily="18" charset="0"/>
              </a:rPr>
              <a:t>Ovi</a:t>
            </a:r>
            <a:r>
              <a:rPr lang="en-US" sz="2400" cap="non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cap="none" dirty="0" err="1" smtClean="0">
                <a:latin typeface="Times New Roman" pitchFamily="18" charset="0"/>
                <a:cs typeface="Times New Roman" pitchFamily="18" charset="0"/>
              </a:rPr>
              <a:t>motori</a:t>
            </a:r>
            <a:r>
              <a:rPr lang="en-US" sz="2400" cap="non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cap="none" dirty="0" err="1" smtClean="0">
                <a:latin typeface="Times New Roman" pitchFamily="18" charset="0"/>
                <a:cs typeface="Times New Roman" pitchFamily="18" charset="0"/>
              </a:rPr>
              <a:t>imaju</a:t>
            </a:r>
            <a:r>
              <a:rPr lang="en-US" sz="2400" cap="non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cap="none" dirty="0" err="1" smtClean="0">
                <a:latin typeface="Times New Roman" pitchFamily="18" charset="0"/>
                <a:cs typeface="Times New Roman" pitchFamily="18" charset="0"/>
              </a:rPr>
              <a:t>izvesne</a:t>
            </a:r>
            <a:r>
              <a:rPr lang="en-US" sz="2400" cap="non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cap="none" dirty="0" err="1" smtClean="0">
                <a:latin typeface="Times New Roman" pitchFamily="18" charset="0"/>
                <a:cs typeface="Times New Roman" pitchFamily="18" charset="0"/>
              </a:rPr>
              <a:t>nedostatke</a:t>
            </a:r>
            <a:r>
              <a:rPr lang="en-US" sz="2400" cap="none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n-US" sz="2400" cap="none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332037"/>
            <a:ext cx="8686800" cy="4525963"/>
          </a:xfrm>
        </p:spPr>
        <p:txBody>
          <a:bodyPr>
            <a:normAutofit/>
          </a:bodyPr>
          <a:lstStyle/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Velika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zavisnost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kvaliteta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goriva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Lose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ekoloske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karakteristike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Znatna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buka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Nesamostalan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pocetak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rada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Nemogucnost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preopterecenja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motora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Komplikovanost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konstrukcije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Zahteva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strucno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rukovanje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odrzavanje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Visoka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cena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deficitarnost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naftnog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goriva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Princip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rada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osnovni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delovi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klipnih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motora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obzirom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izvodjenje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klipnog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mehanizma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ovi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motori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mogu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podeliti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dve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grupe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Motori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oscilujucim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klipovima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klipni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motori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Motori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obrtnim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klipovima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rotacioni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motori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457200" indent="-457200" algn="just"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None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Promenljivost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zapremine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radnog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prostora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ostvaruje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posredsvom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klipnog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mehanizma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ciji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osnovni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delovi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Klip</a:t>
            </a: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Klipnjaca</a:t>
            </a: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Kolenasto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vratilo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Klipni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mehanizam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krece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osnovi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strukture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motora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koju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cine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sledeci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nepokretni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delovi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Donje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kuciste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motora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korito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motora</a:t>
            </a: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Blok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cilindara</a:t>
            </a: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Cilindarska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glava</a:t>
            </a: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None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svih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obrtnih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motora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najvecu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prakticnu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primenu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nasli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tzv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Vankel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motori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524000"/>
            <a:ext cx="8686800" cy="838200"/>
          </a:xfrm>
        </p:spPr>
        <p:txBody>
          <a:bodyPr>
            <a:normAutofit/>
          </a:bodyPr>
          <a:lstStyle/>
          <a:p>
            <a:r>
              <a:rPr lang="en-US" sz="2400" cap="none" dirty="0" err="1" smtClean="0">
                <a:latin typeface="Times New Roman" pitchFamily="18" charset="0"/>
                <a:cs typeface="Times New Roman" pitchFamily="18" charset="0"/>
              </a:rPr>
              <a:t>Osnovne</a:t>
            </a:r>
            <a:r>
              <a:rPr lang="en-US" sz="2400" cap="non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cap="none" dirty="0" err="1" smtClean="0">
                <a:latin typeface="Times New Roman" pitchFamily="18" charset="0"/>
                <a:cs typeface="Times New Roman" pitchFamily="18" charset="0"/>
              </a:rPr>
              <a:t>prednosti</a:t>
            </a:r>
            <a:r>
              <a:rPr lang="en-US" sz="2400" cap="non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cap="none" dirty="0" err="1" smtClean="0">
                <a:latin typeface="Times New Roman" pitchFamily="18" charset="0"/>
                <a:cs typeface="Times New Roman" pitchFamily="18" charset="0"/>
              </a:rPr>
              <a:t>rotacionih</a:t>
            </a:r>
            <a:r>
              <a:rPr lang="en-US" sz="2400" cap="non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cap="none" dirty="0" err="1" smtClean="0">
                <a:latin typeface="Times New Roman" pitchFamily="18" charset="0"/>
                <a:cs typeface="Times New Roman" pitchFamily="18" charset="0"/>
              </a:rPr>
              <a:t>motora</a:t>
            </a:r>
            <a:r>
              <a:rPr lang="en-US" sz="2400" cap="none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n-US" sz="2400" cap="none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514600"/>
            <a:ext cx="8686800" cy="4525963"/>
          </a:xfrm>
        </p:spPr>
        <p:txBody>
          <a:bodyPr>
            <a:normAutofit/>
          </a:bodyPr>
          <a:lstStyle/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Manji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broj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delova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Manja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tezina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gabariti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Odsustvo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vibracija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zbog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nepostojanja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oscilujuceg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klipa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Mogucnost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rada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visokim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brojevima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obrtaja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Visoka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specificna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snaga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86000" y="304800"/>
            <a:ext cx="533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Rotacioni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motori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1010</TotalTime>
  <Words>862</Words>
  <Application>Microsoft Office PowerPoint</Application>
  <PresentationFormat>On-screen Show (4:3)</PresentationFormat>
  <Paragraphs>179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Trek</vt:lpstr>
      <vt:lpstr>POGONSKI AGREGATI</vt:lpstr>
      <vt:lpstr>Definicija i vrste motora</vt:lpstr>
      <vt:lpstr>Slide 3</vt:lpstr>
      <vt:lpstr>Osnovne prednosti strujnih motora:</vt:lpstr>
      <vt:lpstr>Osnovne prednosti motora promenljive zapremine (klipni motori):</vt:lpstr>
      <vt:lpstr>Ovi motori imaju izvesne nedostatke:</vt:lpstr>
      <vt:lpstr>Princip rada i osnovni delovi klipnih motora:</vt:lpstr>
      <vt:lpstr>Slide 8</vt:lpstr>
      <vt:lpstr>Osnovne prednosti rotacionih motora:</vt:lpstr>
      <vt:lpstr>Osnovni nedostaci ovih motora:</vt:lpstr>
      <vt:lpstr>VRSTE I PODELE MOTORA</vt:lpstr>
      <vt:lpstr>OTO motori</vt:lpstr>
      <vt:lpstr>Dizel motori</vt:lpstr>
      <vt:lpstr>Podela motora prema nacinu izmene radne materije</vt:lpstr>
      <vt:lpstr>Podela motora po konstrukcijskom izvodjenju</vt:lpstr>
      <vt:lpstr>Slide 16</vt:lpstr>
      <vt:lpstr>Goriva za motore sus</vt:lpstr>
      <vt:lpstr>Ugljovodonicna goriva</vt:lpstr>
      <vt:lpstr>Tecna goriva</vt:lpstr>
      <vt:lpstr>Alternativna goriva</vt:lpstr>
      <vt:lpstr>vodonik</vt:lpstr>
      <vt:lpstr>Osnovne karakteristike motorskih goriva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POGONSKI AGREGATI</dc:title>
  <dc:creator>fre</dc:creator>
  <cp:lastModifiedBy>fre</cp:lastModifiedBy>
  <cp:revision>24</cp:revision>
  <dcterms:created xsi:type="dcterms:W3CDTF">2018-03-13T16:47:24Z</dcterms:created>
  <dcterms:modified xsi:type="dcterms:W3CDTF">2020-03-06T09:34:35Z</dcterms:modified>
</cp:coreProperties>
</file>